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Lst>
  <p:notesMasterIdLst>
    <p:notesMasterId r:id="rId31"/>
  </p:notesMasterIdLst>
  <p:sldIdLst>
    <p:sldId id="256" r:id="rId2"/>
    <p:sldId id="258" r:id="rId3"/>
    <p:sldId id="259" r:id="rId4"/>
    <p:sldId id="266" r:id="rId5"/>
    <p:sldId id="271" r:id="rId6"/>
    <p:sldId id="272" r:id="rId7"/>
    <p:sldId id="276" r:id="rId8"/>
    <p:sldId id="273" r:id="rId9"/>
    <p:sldId id="277" r:id="rId10"/>
    <p:sldId id="274" r:id="rId11"/>
    <p:sldId id="278" r:id="rId12"/>
    <p:sldId id="260" r:id="rId13"/>
    <p:sldId id="270" r:id="rId14"/>
    <p:sldId id="263" r:id="rId15"/>
    <p:sldId id="279" r:id="rId16"/>
    <p:sldId id="281" r:id="rId17"/>
    <p:sldId id="280" r:id="rId18"/>
    <p:sldId id="284" r:id="rId19"/>
    <p:sldId id="283" r:id="rId20"/>
    <p:sldId id="264" r:id="rId21"/>
    <p:sldId id="282" r:id="rId22"/>
    <p:sldId id="267" r:id="rId23"/>
    <p:sldId id="285" r:id="rId24"/>
    <p:sldId id="286" r:id="rId25"/>
    <p:sldId id="287" r:id="rId26"/>
    <p:sldId id="288" r:id="rId27"/>
    <p:sldId id="269" r:id="rId28"/>
    <p:sldId id="268" r:id="rId29"/>
    <p:sldId id="262"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4"/>
  </p:normalViewPr>
  <p:slideViewPr>
    <p:cSldViewPr snapToGrid="0">
      <p:cViewPr varScale="1">
        <p:scale>
          <a:sx n="160" d="100"/>
          <a:sy n="160" d="100"/>
        </p:scale>
        <p:origin x="24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d0a70d0a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gd0a70d0a1e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5868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904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201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8505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900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4107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290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944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8328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0a70d0a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gd0a70d0a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565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563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5395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7110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659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0900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9322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0a70d0a1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d0a70d0a1e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9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d0a70d0a1e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gd0a70d0a1e_0_3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3606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90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2963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0378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3815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a70d0a1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d0a70d0a1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9523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3888" y="470006"/>
            <a:ext cx="7886700" cy="15120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4500"/>
              <a:buFont typeface="Arial"/>
              <a:buNone/>
              <a:defRPr sz="4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3888" y="2002285"/>
            <a:ext cx="7886700" cy="562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lt1"/>
              </a:buClr>
              <a:buSzPts val="1600"/>
              <a:buNone/>
              <a:defRPr sz="1600" b="1">
                <a:solidFill>
                  <a:schemeClr val="lt1"/>
                </a:solidFill>
              </a:defRPr>
            </a:lvl1pPr>
            <a:lvl2pPr marL="914400" lvl="1" indent="-228600" algn="l" rtl="0">
              <a:lnSpc>
                <a:spcPct val="90000"/>
              </a:lnSpc>
              <a:spcBef>
                <a:spcPts val="1200"/>
              </a:spcBef>
              <a:spcAft>
                <a:spcPts val="0"/>
              </a:spcAft>
              <a:buClr>
                <a:srgbClr val="888888"/>
              </a:buClr>
              <a:buSzPts val="1500"/>
              <a:buNone/>
              <a:defRPr sz="1500">
                <a:solidFill>
                  <a:srgbClr val="888888"/>
                </a:solidFill>
              </a:defRPr>
            </a:lvl2pPr>
            <a:lvl3pPr marL="1371600" lvl="2" indent="-228600" algn="l" rtl="0">
              <a:lnSpc>
                <a:spcPct val="90000"/>
              </a:lnSpc>
              <a:spcBef>
                <a:spcPts val="1200"/>
              </a:spcBef>
              <a:spcAft>
                <a:spcPts val="0"/>
              </a:spcAft>
              <a:buClr>
                <a:srgbClr val="888888"/>
              </a:buClr>
              <a:buSzPts val="1350"/>
              <a:buNone/>
              <a:defRPr sz="1350">
                <a:solidFill>
                  <a:srgbClr val="888888"/>
                </a:solidFill>
              </a:defRPr>
            </a:lvl3pPr>
            <a:lvl4pPr marL="1828800" lvl="3" indent="-228600" algn="l" rtl="0">
              <a:lnSpc>
                <a:spcPct val="90000"/>
              </a:lnSpc>
              <a:spcBef>
                <a:spcPts val="1200"/>
              </a:spcBef>
              <a:spcAft>
                <a:spcPts val="0"/>
              </a:spcAft>
              <a:buClr>
                <a:srgbClr val="888888"/>
              </a:buClr>
              <a:buSzPts val="1200"/>
              <a:buNone/>
              <a:defRPr sz="1200">
                <a:solidFill>
                  <a:srgbClr val="888888"/>
                </a:solidFill>
              </a:defRPr>
            </a:lvl4pPr>
            <a:lvl5pPr marL="2286000" lvl="4" indent="-228600" algn="l" rtl="0">
              <a:lnSpc>
                <a:spcPct val="90000"/>
              </a:lnSpc>
              <a:spcBef>
                <a:spcPts val="1200"/>
              </a:spcBef>
              <a:spcAft>
                <a:spcPts val="0"/>
              </a:spcAft>
              <a:buClr>
                <a:srgbClr val="888888"/>
              </a:buClr>
              <a:buSzPts val="1200"/>
              <a:buNone/>
              <a:defRPr sz="1200">
                <a:solidFill>
                  <a:srgbClr val="888888"/>
                </a:solidFill>
              </a:defRPr>
            </a:lvl5pPr>
            <a:lvl6pPr marL="2743200" lvl="5" indent="-228600" algn="l" rtl="0">
              <a:lnSpc>
                <a:spcPct val="90000"/>
              </a:lnSpc>
              <a:spcBef>
                <a:spcPts val="1200"/>
              </a:spcBef>
              <a:spcAft>
                <a:spcPts val="0"/>
              </a:spcAft>
              <a:buClr>
                <a:srgbClr val="888888"/>
              </a:buClr>
              <a:buSzPts val="1200"/>
              <a:buNone/>
              <a:defRPr sz="1200">
                <a:solidFill>
                  <a:srgbClr val="888888"/>
                </a:solidFill>
              </a:defRPr>
            </a:lvl6pPr>
            <a:lvl7pPr marL="3200400" lvl="6" indent="-228600" algn="l" rtl="0">
              <a:lnSpc>
                <a:spcPct val="90000"/>
              </a:lnSpc>
              <a:spcBef>
                <a:spcPts val="1200"/>
              </a:spcBef>
              <a:spcAft>
                <a:spcPts val="0"/>
              </a:spcAft>
              <a:buClr>
                <a:srgbClr val="888888"/>
              </a:buClr>
              <a:buSzPts val="1200"/>
              <a:buNone/>
              <a:defRPr sz="1200">
                <a:solidFill>
                  <a:srgbClr val="888888"/>
                </a:solidFill>
              </a:defRPr>
            </a:lvl7pPr>
            <a:lvl8pPr marL="3657600" lvl="7" indent="-228600" algn="l" rtl="0">
              <a:lnSpc>
                <a:spcPct val="90000"/>
              </a:lnSpc>
              <a:spcBef>
                <a:spcPts val="1200"/>
              </a:spcBef>
              <a:spcAft>
                <a:spcPts val="0"/>
              </a:spcAft>
              <a:buClr>
                <a:srgbClr val="888888"/>
              </a:buClr>
              <a:buSzPts val="1200"/>
              <a:buNone/>
              <a:defRPr sz="1200">
                <a:solidFill>
                  <a:srgbClr val="888888"/>
                </a:solidFill>
              </a:defRPr>
            </a:lvl8pPr>
            <a:lvl9pPr marL="4114800" lvl="8" indent="-228600" algn="l" rtl="0">
              <a:lnSpc>
                <a:spcPct val="90000"/>
              </a:lnSpc>
              <a:spcBef>
                <a:spcPts val="1200"/>
              </a:spcBef>
              <a:spcAft>
                <a:spcPts val="1200"/>
              </a:spcAft>
              <a:buClr>
                <a:srgbClr val="888888"/>
              </a:buClr>
              <a:buSzPts val="1200"/>
              <a:buNone/>
              <a:defRPr sz="1200">
                <a:solidFill>
                  <a:srgbClr val="888888"/>
                </a:solidFill>
              </a:defRPr>
            </a:lvl9pPr>
          </a:lstStyle>
          <a:p>
            <a:endParaRPr/>
          </a:p>
        </p:txBody>
      </p:sp>
      <p:sp>
        <p:nvSpPr>
          <p:cNvPr id="53" name="Google Shape;53;p13"/>
          <p:cNvSpPr txBox="1">
            <a:spLocks noGrp="1"/>
          </p:cNvSpPr>
          <p:nvPr>
            <p:ph type="body" idx="2"/>
          </p:nvPr>
        </p:nvSpPr>
        <p:spPr>
          <a:xfrm>
            <a:off x="623888" y="4409631"/>
            <a:ext cx="7886700" cy="297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rgbClr val="ECEAD1"/>
              </a:buClr>
              <a:buSzPts val="1400"/>
              <a:buNone/>
              <a:defRPr sz="1400" b="0">
                <a:solidFill>
                  <a:srgbClr val="ECEAD1"/>
                </a:solidFill>
              </a:defRPr>
            </a:lvl1pPr>
            <a:lvl2pPr marL="914400" lvl="1" indent="-228600" algn="l" rtl="0">
              <a:lnSpc>
                <a:spcPct val="90000"/>
              </a:lnSpc>
              <a:spcBef>
                <a:spcPts val="1200"/>
              </a:spcBef>
              <a:spcAft>
                <a:spcPts val="0"/>
              </a:spcAft>
              <a:buClr>
                <a:srgbClr val="888888"/>
              </a:buClr>
              <a:buSzPts val="1500"/>
              <a:buNone/>
              <a:defRPr sz="1500">
                <a:solidFill>
                  <a:srgbClr val="888888"/>
                </a:solidFill>
              </a:defRPr>
            </a:lvl2pPr>
            <a:lvl3pPr marL="1371600" lvl="2" indent="-228600" algn="l" rtl="0">
              <a:lnSpc>
                <a:spcPct val="90000"/>
              </a:lnSpc>
              <a:spcBef>
                <a:spcPts val="1200"/>
              </a:spcBef>
              <a:spcAft>
                <a:spcPts val="0"/>
              </a:spcAft>
              <a:buClr>
                <a:srgbClr val="888888"/>
              </a:buClr>
              <a:buSzPts val="1350"/>
              <a:buNone/>
              <a:defRPr sz="1350">
                <a:solidFill>
                  <a:srgbClr val="888888"/>
                </a:solidFill>
              </a:defRPr>
            </a:lvl3pPr>
            <a:lvl4pPr marL="1828800" lvl="3" indent="-228600" algn="l" rtl="0">
              <a:lnSpc>
                <a:spcPct val="90000"/>
              </a:lnSpc>
              <a:spcBef>
                <a:spcPts val="1200"/>
              </a:spcBef>
              <a:spcAft>
                <a:spcPts val="0"/>
              </a:spcAft>
              <a:buClr>
                <a:srgbClr val="888888"/>
              </a:buClr>
              <a:buSzPts val="1200"/>
              <a:buNone/>
              <a:defRPr sz="1200">
                <a:solidFill>
                  <a:srgbClr val="888888"/>
                </a:solidFill>
              </a:defRPr>
            </a:lvl4pPr>
            <a:lvl5pPr marL="2286000" lvl="4" indent="-228600" algn="l" rtl="0">
              <a:lnSpc>
                <a:spcPct val="90000"/>
              </a:lnSpc>
              <a:spcBef>
                <a:spcPts val="1200"/>
              </a:spcBef>
              <a:spcAft>
                <a:spcPts val="0"/>
              </a:spcAft>
              <a:buClr>
                <a:srgbClr val="888888"/>
              </a:buClr>
              <a:buSzPts val="1200"/>
              <a:buNone/>
              <a:defRPr sz="1200">
                <a:solidFill>
                  <a:srgbClr val="888888"/>
                </a:solidFill>
              </a:defRPr>
            </a:lvl5pPr>
            <a:lvl6pPr marL="2743200" lvl="5" indent="-228600" algn="l" rtl="0">
              <a:lnSpc>
                <a:spcPct val="90000"/>
              </a:lnSpc>
              <a:spcBef>
                <a:spcPts val="1200"/>
              </a:spcBef>
              <a:spcAft>
                <a:spcPts val="0"/>
              </a:spcAft>
              <a:buClr>
                <a:srgbClr val="888888"/>
              </a:buClr>
              <a:buSzPts val="1200"/>
              <a:buNone/>
              <a:defRPr sz="1200">
                <a:solidFill>
                  <a:srgbClr val="888888"/>
                </a:solidFill>
              </a:defRPr>
            </a:lvl6pPr>
            <a:lvl7pPr marL="3200400" lvl="6" indent="-228600" algn="l" rtl="0">
              <a:lnSpc>
                <a:spcPct val="90000"/>
              </a:lnSpc>
              <a:spcBef>
                <a:spcPts val="1200"/>
              </a:spcBef>
              <a:spcAft>
                <a:spcPts val="0"/>
              </a:spcAft>
              <a:buClr>
                <a:srgbClr val="888888"/>
              </a:buClr>
              <a:buSzPts val="1200"/>
              <a:buNone/>
              <a:defRPr sz="1200">
                <a:solidFill>
                  <a:srgbClr val="888888"/>
                </a:solidFill>
              </a:defRPr>
            </a:lvl7pPr>
            <a:lvl8pPr marL="3657600" lvl="7" indent="-228600" algn="l" rtl="0">
              <a:lnSpc>
                <a:spcPct val="90000"/>
              </a:lnSpc>
              <a:spcBef>
                <a:spcPts val="1200"/>
              </a:spcBef>
              <a:spcAft>
                <a:spcPts val="0"/>
              </a:spcAft>
              <a:buClr>
                <a:srgbClr val="888888"/>
              </a:buClr>
              <a:buSzPts val="1200"/>
              <a:buNone/>
              <a:defRPr sz="1200">
                <a:solidFill>
                  <a:srgbClr val="888888"/>
                </a:solidFill>
              </a:defRPr>
            </a:lvl8pPr>
            <a:lvl9pPr marL="4114800" lvl="8" indent="-228600" algn="l" rtl="0">
              <a:lnSpc>
                <a:spcPct val="90000"/>
              </a:lnSpc>
              <a:spcBef>
                <a:spcPts val="1200"/>
              </a:spcBef>
              <a:spcAft>
                <a:spcPts val="120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Logo-1" type="obj">
  <p:cSld name="OBJEC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006747"/>
              </a:buClr>
              <a:buSzPts val="3000"/>
              <a:buFont typeface="Arial"/>
              <a:buNone/>
              <a:defRPr>
                <a:solidFill>
                  <a:srgbClr val="006747"/>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4"/>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lvl1pPr marL="457200" lvl="0" indent="-361950" algn="l" rtl="0">
              <a:lnSpc>
                <a:spcPct val="90000"/>
              </a:lnSpc>
              <a:spcBef>
                <a:spcPts val="750"/>
              </a:spcBef>
              <a:spcAft>
                <a:spcPts val="0"/>
              </a:spcAft>
              <a:buClr>
                <a:srgbClr val="466069"/>
              </a:buClr>
              <a:buSzPts val="2100"/>
              <a:buChar char="●"/>
              <a:defRPr>
                <a:solidFill>
                  <a:srgbClr val="466069"/>
                </a:solidFill>
              </a:defRPr>
            </a:lvl1pPr>
            <a:lvl2pPr marL="914400" lvl="1" indent="-342900" algn="l" rtl="0">
              <a:lnSpc>
                <a:spcPct val="90000"/>
              </a:lnSpc>
              <a:spcBef>
                <a:spcPts val="1200"/>
              </a:spcBef>
              <a:spcAft>
                <a:spcPts val="0"/>
              </a:spcAft>
              <a:buClr>
                <a:srgbClr val="466069"/>
              </a:buClr>
              <a:buSzPts val="1800"/>
              <a:buChar char="○"/>
              <a:defRPr>
                <a:solidFill>
                  <a:srgbClr val="466069"/>
                </a:solidFill>
              </a:defRPr>
            </a:lvl2pPr>
            <a:lvl3pPr marL="1371600" lvl="2" indent="-323850" algn="l" rtl="0">
              <a:lnSpc>
                <a:spcPct val="90000"/>
              </a:lnSpc>
              <a:spcBef>
                <a:spcPts val="1200"/>
              </a:spcBef>
              <a:spcAft>
                <a:spcPts val="0"/>
              </a:spcAft>
              <a:buClr>
                <a:srgbClr val="466069"/>
              </a:buClr>
              <a:buSzPts val="1500"/>
              <a:buChar char="■"/>
              <a:defRPr>
                <a:solidFill>
                  <a:srgbClr val="466069"/>
                </a:solidFill>
              </a:defRPr>
            </a:lvl3pPr>
            <a:lvl4pPr marL="1828800" lvl="3" indent="-314325" algn="l" rtl="0">
              <a:lnSpc>
                <a:spcPct val="90000"/>
              </a:lnSpc>
              <a:spcBef>
                <a:spcPts val="1200"/>
              </a:spcBef>
              <a:spcAft>
                <a:spcPts val="0"/>
              </a:spcAft>
              <a:buClr>
                <a:srgbClr val="466069"/>
              </a:buClr>
              <a:buSzPts val="1350"/>
              <a:buChar char="●"/>
              <a:defRPr>
                <a:solidFill>
                  <a:srgbClr val="466069"/>
                </a:solidFill>
              </a:defRPr>
            </a:lvl4pPr>
            <a:lvl5pPr marL="2286000" lvl="4" indent="-314325" algn="l" rtl="0">
              <a:lnSpc>
                <a:spcPct val="90000"/>
              </a:lnSpc>
              <a:spcBef>
                <a:spcPts val="1200"/>
              </a:spcBef>
              <a:spcAft>
                <a:spcPts val="0"/>
              </a:spcAft>
              <a:buClr>
                <a:srgbClr val="466069"/>
              </a:buClr>
              <a:buSzPts val="1350"/>
              <a:buChar char="○"/>
              <a:defRPr>
                <a:solidFill>
                  <a:srgbClr val="466069"/>
                </a:solidFill>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57" name="Google Shape;57;p1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Photo-2">
  <p:cSld name="Section Header-Photo-2">
    <p:bg>
      <p:bgPr>
        <a:solidFill>
          <a:srgbClr val="006747"/>
        </a:solidFill>
        <a:effectLst/>
      </p:bgPr>
    </p:bg>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628650" y="2011203"/>
            <a:ext cx="3145200" cy="27351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lt1"/>
              </a:buClr>
              <a:buSzPts val="3000"/>
              <a:buFont typeface="Arial"/>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5"/>
          <p:cNvSpPr>
            <a:spLocks noGrp="1"/>
          </p:cNvSpPr>
          <p:nvPr>
            <p:ph type="pic" idx="2"/>
          </p:nvPr>
        </p:nvSpPr>
        <p:spPr>
          <a:xfrm>
            <a:off x="4572000" y="0"/>
            <a:ext cx="4572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Slide">
  <p:cSld name="End Slide">
    <p:bg>
      <p:bgPr>
        <a:blipFill>
          <a:blip r:embed="rId2">
            <a:alphaModFix/>
          </a:blip>
          <a:stretch>
            <a:fillRect/>
          </a:stretch>
        </a:blip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www.nature.com/articles/nature25489/"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hyperlink" Target="https://github.com/sawyermade/comp_img_final_project" TargetMode="External"/><Relationship Id="rId5" Type="http://schemas.openxmlformats.org/officeDocument/2006/relationships/hyperlink" Target="https://static-content.springer.com/esm/art%3A10.1038%2Fnature25489/MediaObjects/41586_2018_BFnature25489_MOESM2_ESM.zip" TargetMode="External"/><Relationship Id="rId4" Type="http://schemas.openxmlformats.org/officeDocument/2006/relationships/hyperlink" Target="https://static-content.springer.com/esm/art%3A10.1038%2Fnature25489/MediaObjects/41586_2018_BFnature25489_MOESM1_ESM.pdf"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20150" y="624900"/>
            <a:ext cx="8903700" cy="15120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500"/>
              <a:buFont typeface="Arial"/>
              <a:buNone/>
            </a:pPr>
            <a:r>
              <a:rPr lang="en" sz="3500"/>
              <a:t>Confocal Non-Line-of-Sight Imaging</a:t>
            </a:r>
            <a:endParaRPr sz="3500"/>
          </a:p>
          <a:p>
            <a:pPr marL="0" lvl="0" indent="0" algn="ctr" rtl="0">
              <a:lnSpc>
                <a:spcPct val="90000"/>
              </a:lnSpc>
              <a:spcBef>
                <a:spcPts val="0"/>
              </a:spcBef>
              <a:spcAft>
                <a:spcPts val="0"/>
              </a:spcAft>
              <a:buClr>
                <a:schemeClr val="lt1"/>
              </a:buClr>
              <a:buSzPts val="4500"/>
              <a:buFont typeface="Arial"/>
              <a:buNone/>
            </a:pPr>
            <a:r>
              <a:rPr lang="en" sz="2000"/>
              <a:t>Group 2</a:t>
            </a:r>
            <a:endParaRPr sz="2000"/>
          </a:p>
        </p:txBody>
      </p:sp>
      <p:sp>
        <p:nvSpPr>
          <p:cNvPr id="67" name="Google Shape;67;p17"/>
          <p:cNvSpPr txBox="1">
            <a:spLocks noGrp="1"/>
          </p:cNvSpPr>
          <p:nvPr>
            <p:ph type="body" idx="1"/>
          </p:nvPr>
        </p:nvSpPr>
        <p:spPr>
          <a:xfrm>
            <a:off x="623888" y="2634660"/>
            <a:ext cx="7886700" cy="562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1200"/>
              </a:spcAft>
              <a:buClr>
                <a:schemeClr val="lt1"/>
              </a:buClr>
              <a:buSzPts val="1600"/>
              <a:buNone/>
            </a:pPr>
            <a:r>
              <a:rPr lang="en"/>
              <a:t>Caio Da Silva, Palak Dave, Hunter Morera, &amp; Daniel Sawyer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100277"/>
            <a:ext cx="7886700" cy="916782"/>
          </a:xfrm>
          <a:prstGeom prst="rect">
            <a:avLst/>
          </a:prstGeom>
          <a:noFill/>
          <a:ln>
            <a:noFill/>
          </a:ln>
        </p:spPr>
        <p:txBody>
          <a:bodyPr spcFirstLastPara="1" wrap="square" lIns="91425" tIns="45700" rIns="91425" bIns="45700" anchor="t" anchorCtr="0">
            <a:normAutofit/>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Autonomous Vehicles: Reconstructing fully occluded vehicles.</a:t>
            </a: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017059"/>
            <a:ext cx="7896186" cy="2474628"/>
          </a:xfrm>
          <a:prstGeom prst="rect">
            <a:avLst/>
          </a:prstGeom>
        </p:spPr>
      </p:pic>
    </p:spTree>
    <p:extLst>
      <p:ext uri="{BB962C8B-B14F-4D97-AF65-F5344CB8AC3E}">
        <p14:creationId xmlns:p14="http://schemas.microsoft.com/office/powerpoint/2010/main" val="2846417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fontScale="92500"/>
          </a:bodyPr>
          <a:lstStyle/>
          <a:p>
            <a:pPr marL="19050" lvl="0" indent="0">
              <a:lnSpc>
                <a:spcPct val="200000"/>
              </a:lnSpc>
              <a:spcBef>
                <a:spcPts val="0"/>
              </a:spcBef>
              <a:buClr>
                <a:schemeClr val="dk1"/>
              </a:buClr>
              <a:buSzPts val="1800"/>
              <a:buNone/>
            </a:pPr>
            <a:r>
              <a:rPr lang="en-US" dirty="0">
                <a:solidFill>
                  <a:schemeClr val="tx1"/>
                </a:solidFill>
              </a:rPr>
              <a:t>Object Tracking:</a:t>
            </a:r>
            <a:endParaRPr lang="en-US" sz="1800" dirty="0">
              <a:solidFill>
                <a:schemeClr val="tx1"/>
              </a:solidFill>
            </a:endParaRP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Object tracking in the real-world almost always has some form of occlusion.</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Allows a more robust vision system for tracking rather than using techniques like </a:t>
            </a:r>
            <a:r>
              <a:rPr lang="en-US" dirty="0" err="1">
                <a:solidFill>
                  <a:schemeClr val="bg2"/>
                </a:solidFill>
              </a:rPr>
              <a:t>Kalman</a:t>
            </a:r>
            <a:r>
              <a:rPr lang="en-US" dirty="0">
                <a:solidFill>
                  <a:schemeClr val="bg2"/>
                </a:solidFill>
              </a:rPr>
              <a:t> filter.</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Can give more robust and accurate results of object location than other methods.</a:t>
            </a:r>
            <a:endParaRPr lang="en-US" sz="1800" dirty="0">
              <a:solidFill>
                <a:schemeClr val="bg2"/>
              </a:solidFill>
            </a:endParaRP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2549015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Imaging System Setup</a:t>
            </a:r>
            <a:endParaRPr dirty="0"/>
          </a:p>
        </p:txBody>
      </p:sp>
      <p:sp>
        <p:nvSpPr>
          <p:cNvPr id="91" name="Google Shape;91;p21"/>
          <p:cNvSpPr txBox="1">
            <a:spLocks noGrp="1"/>
          </p:cNvSpPr>
          <p:nvPr>
            <p:ph type="body" idx="1"/>
          </p:nvPr>
        </p:nvSpPr>
        <p:spPr>
          <a:xfrm>
            <a:off x="628650" y="1369219"/>
            <a:ext cx="4714315" cy="3263400"/>
          </a:xfrm>
          <a:prstGeom prst="rect">
            <a:avLst/>
          </a:prstGeom>
          <a:noFill/>
          <a:ln>
            <a:noFill/>
          </a:ln>
        </p:spPr>
        <p:txBody>
          <a:bodyPr spcFirstLastPara="1" wrap="square" lIns="91425" tIns="45700" rIns="91425" bIns="45700" anchor="t" anchorCtr="0">
            <a:normAutofit fontScale="85000" lnSpcReduction="10000"/>
          </a:bodyPr>
          <a:lstStyle/>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The imaging system is not anything novel.</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Similar to LIDAR but uses multiply scattered light instead of direct reflections.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Contains beam splitter, Single-photon avalanche diode (SPAD) sensor, a lens, picosecond laser, and scanning galvanometer.</a:t>
            </a:r>
            <a:endParaRPr sz="1800" dirty="0">
              <a:solidFill>
                <a:schemeClr val="bg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9358" y="1369219"/>
            <a:ext cx="3825526" cy="29069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Imaging System Setup</a:t>
            </a:r>
            <a:endParaRPr dirty="0"/>
          </a:p>
        </p:txBody>
      </p:sp>
      <p:sp>
        <p:nvSpPr>
          <p:cNvPr id="91" name="Google Shape;91;p21"/>
          <p:cNvSpPr txBox="1">
            <a:spLocks noGrp="1"/>
          </p:cNvSpPr>
          <p:nvPr>
            <p:ph type="body" idx="1"/>
          </p:nvPr>
        </p:nvSpPr>
        <p:spPr>
          <a:xfrm>
            <a:off x="628650" y="1145027"/>
            <a:ext cx="4714315" cy="818169"/>
          </a:xfrm>
          <a:prstGeom prst="rect">
            <a:avLst/>
          </a:prstGeom>
          <a:noFill/>
          <a:ln>
            <a:noFill/>
          </a:ln>
        </p:spPr>
        <p:txBody>
          <a:bodyPr spcFirstLastPara="1" wrap="square" lIns="91425" tIns="45700" rIns="91425" bIns="45700" anchor="t" anchorCtr="0">
            <a:normAutofit/>
          </a:bodyPr>
          <a:lstStyle/>
          <a:p>
            <a:pPr marL="19050" lvl="0" indent="0" rtl="0">
              <a:lnSpc>
                <a:spcPct val="200000"/>
              </a:lnSpc>
              <a:spcBef>
                <a:spcPts val="0"/>
              </a:spcBef>
              <a:spcAft>
                <a:spcPts val="0"/>
              </a:spcAft>
              <a:buClr>
                <a:schemeClr val="dk1"/>
              </a:buClr>
              <a:buSzPts val="1800"/>
              <a:buNone/>
            </a:pPr>
            <a:r>
              <a:rPr lang="en-US" sz="1800" dirty="0">
                <a:solidFill>
                  <a:schemeClr val="tx1"/>
                </a:solidFill>
              </a:rPr>
              <a:t>Real World Setup:</a:t>
            </a:r>
            <a:endParaRPr sz="1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787" y="1840170"/>
            <a:ext cx="6750425" cy="3070248"/>
          </a:xfrm>
          <a:prstGeom prst="rect">
            <a:avLst/>
          </a:prstGeom>
        </p:spPr>
      </p:pic>
    </p:spTree>
    <p:extLst>
      <p:ext uri="{BB962C8B-B14F-4D97-AF65-F5344CB8AC3E}">
        <p14:creationId xmlns:p14="http://schemas.microsoft.com/office/powerpoint/2010/main" val="198222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sp>
        <p:nvSpPr>
          <p:cNvPr id="91" name="Google Shape;91;p21"/>
          <p:cNvSpPr txBox="1">
            <a:spLocks noGrp="1"/>
          </p:cNvSpPr>
          <p:nvPr>
            <p:ph type="body" idx="1"/>
          </p:nvPr>
        </p:nvSpPr>
        <p:spPr>
          <a:xfrm>
            <a:off x="628650" y="1369219"/>
            <a:ext cx="7886700" cy="802481"/>
          </a:xfrm>
          <a:prstGeom prst="rect">
            <a:avLst/>
          </a:prstGeom>
          <a:noFill/>
          <a:ln>
            <a:noFill/>
          </a:ln>
        </p:spPr>
        <p:txBody>
          <a:bodyPr spcFirstLastPara="1" wrap="square" lIns="91425" tIns="45700" rIns="91425" bIns="45700" anchor="t" anchorCtr="0">
            <a:normAutofit/>
          </a:bodyPr>
          <a:lstStyle/>
          <a:p>
            <a:pPr marL="19050" lvl="0" indent="0" algn="l" rtl="0">
              <a:lnSpc>
                <a:spcPct val="115000"/>
              </a:lnSpc>
              <a:spcBef>
                <a:spcPts val="0"/>
              </a:spcBef>
              <a:spcAft>
                <a:spcPts val="0"/>
              </a:spcAft>
              <a:buClr>
                <a:schemeClr val="dk1"/>
              </a:buClr>
              <a:buSzPts val="1800"/>
              <a:buNone/>
            </a:pPr>
            <a:r>
              <a:rPr lang="en-US" sz="1800" dirty="0">
                <a:solidFill>
                  <a:schemeClr val="tx1"/>
                </a:solidFill>
              </a:rPr>
              <a:t>Step 1: Collect measurements, resample, and attenuate along the temporal axis t using a 2D set of temporal histograms.</a:t>
            </a:r>
            <a:endParaRPr sz="1800"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059" y="2171700"/>
            <a:ext cx="2026921" cy="275844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4748" y="2659380"/>
            <a:ext cx="4895382" cy="1074373"/>
          </a:xfrm>
          <a:prstGeom prst="rect">
            <a:avLst/>
          </a:prstGeom>
        </p:spPr>
      </p:pic>
    </p:spTree>
    <p:extLst>
      <p:ext uri="{BB962C8B-B14F-4D97-AF65-F5344CB8AC3E}">
        <p14:creationId xmlns:p14="http://schemas.microsoft.com/office/powerpoint/2010/main" val="3433843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sp>
        <p:nvSpPr>
          <p:cNvPr id="91" name="Google Shape;91;p21"/>
          <p:cNvSpPr txBox="1">
            <a:spLocks noGrp="1"/>
          </p:cNvSpPr>
          <p:nvPr>
            <p:ph type="body" idx="1"/>
          </p:nvPr>
        </p:nvSpPr>
        <p:spPr>
          <a:xfrm>
            <a:off x="628650" y="1369219"/>
            <a:ext cx="7886700" cy="802481"/>
          </a:xfrm>
          <a:prstGeom prst="rect">
            <a:avLst/>
          </a:prstGeom>
          <a:noFill/>
          <a:ln>
            <a:noFill/>
          </a:ln>
        </p:spPr>
        <p:txBody>
          <a:bodyPr spcFirstLastPara="1" wrap="square" lIns="91425" tIns="45700" rIns="91425" bIns="45700" anchor="t" anchorCtr="0">
            <a:normAutofit fontScale="85000" lnSpcReduction="20000"/>
          </a:bodyPr>
          <a:lstStyle/>
          <a:p>
            <a:pPr marL="19050" lvl="0" indent="0" algn="l" rtl="0">
              <a:lnSpc>
                <a:spcPct val="115000"/>
              </a:lnSpc>
              <a:spcBef>
                <a:spcPts val="0"/>
              </a:spcBef>
              <a:spcAft>
                <a:spcPts val="0"/>
              </a:spcAft>
              <a:buClr>
                <a:schemeClr val="dk1"/>
              </a:buClr>
              <a:buSzPts val="1800"/>
              <a:buNone/>
            </a:pPr>
            <a:r>
              <a:rPr lang="en-US" sz="1800" dirty="0">
                <a:solidFill>
                  <a:schemeClr val="tx1"/>
                </a:solidFill>
              </a:rPr>
              <a:t>Step 2: 3D convolution using the convolutional kernel, inverse filter, and measurements. The first equation allows for change in variable z (depth) which can be expressed as a straightforward 3D convolution that’s shift invariant.</a:t>
            </a:r>
            <a:endParaRPr sz="1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 y="2506980"/>
            <a:ext cx="4148874" cy="242899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7180" y="2474640"/>
            <a:ext cx="4587240" cy="1246836"/>
          </a:xfrm>
          <a:prstGeom prst="rect">
            <a:avLst/>
          </a:prstGeom>
        </p:spPr>
      </p:pic>
    </p:spTree>
    <p:extLst>
      <p:ext uri="{BB962C8B-B14F-4D97-AF65-F5344CB8AC3E}">
        <p14:creationId xmlns:p14="http://schemas.microsoft.com/office/powerpoint/2010/main" val="2280568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sp>
        <p:nvSpPr>
          <p:cNvPr id="91" name="Google Shape;91;p21"/>
          <p:cNvSpPr txBox="1">
            <a:spLocks noGrp="1"/>
          </p:cNvSpPr>
          <p:nvPr>
            <p:ph type="body" idx="1"/>
          </p:nvPr>
        </p:nvSpPr>
        <p:spPr>
          <a:xfrm>
            <a:off x="628650" y="1369219"/>
            <a:ext cx="7886700" cy="802481"/>
          </a:xfrm>
          <a:prstGeom prst="rect">
            <a:avLst/>
          </a:prstGeom>
          <a:noFill/>
          <a:ln>
            <a:noFill/>
          </a:ln>
        </p:spPr>
        <p:txBody>
          <a:bodyPr spcFirstLastPara="1" wrap="square" lIns="91425" tIns="45700" rIns="91425" bIns="45700" anchor="t" anchorCtr="0">
            <a:normAutofit fontScale="85000" lnSpcReduction="20000"/>
          </a:bodyPr>
          <a:lstStyle/>
          <a:p>
            <a:pPr marL="19050" lvl="0" indent="0" algn="l" rtl="0">
              <a:lnSpc>
                <a:spcPct val="115000"/>
              </a:lnSpc>
              <a:spcBef>
                <a:spcPts val="0"/>
              </a:spcBef>
              <a:spcAft>
                <a:spcPts val="0"/>
              </a:spcAft>
              <a:buClr>
                <a:schemeClr val="dk1"/>
              </a:buClr>
              <a:buSzPts val="1800"/>
              <a:buNone/>
            </a:pPr>
            <a:r>
              <a:rPr lang="en-US" sz="1800" dirty="0">
                <a:solidFill>
                  <a:schemeClr val="tx1"/>
                </a:solidFill>
              </a:rPr>
              <a:t>Step 2: Treating as a spatially invariant 3D deconvolution we can derive this as an element-wise multiplication in the Fourier domain and inverted. Based on Wiener filtering, which minimizes the mean squared error between reconstruction and GT.</a:t>
            </a:r>
            <a:endParaRPr sz="1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 y="2506980"/>
            <a:ext cx="4148874" cy="242899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980" y="2394488"/>
            <a:ext cx="4934639" cy="1390844"/>
          </a:xfrm>
          <a:prstGeom prst="rect">
            <a:avLst/>
          </a:prstGeom>
        </p:spPr>
      </p:pic>
    </p:spTree>
    <p:extLst>
      <p:ext uri="{BB962C8B-B14F-4D97-AF65-F5344CB8AC3E}">
        <p14:creationId xmlns:p14="http://schemas.microsoft.com/office/powerpoint/2010/main" val="3336863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sp>
        <p:nvSpPr>
          <p:cNvPr id="91" name="Google Shape;91;p21"/>
          <p:cNvSpPr txBox="1">
            <a:spLocks noGrp="1"/>
          </p:cNvSpPr>
          <p:nvPr>
            <p:ph type="body" idx="1"/>
          </p:nvPr>
        </p:nvSpPr>
        <p:spPr>
          <a:xfrm>
            <a:off x="628650" y="1369219"/>
            <a:ext cx="7886700" cy="802481"/>
          </a:xfrm>
          <a:prstGeom prst="rect">
            <a:avLst/>
          </a:prstGeom>
          <a:noFill/>
          <a:ln>
            <a:noFill/>
          </a:ln>
        </p:spPr>
        <p:txBody>
          <a:bodyPr spcFirstLastPara="1" wrap="square" lIns="91425" tIns="45700" rIns="91425" bIns="45700" anchor="t" anchorCtr="0">
            <a:normAutofit fontScale="70000" lnSpcReduction="20000"/>
          </a:bodyPr>
          <a:lstStyle/>
          <a:p>
            <a:pPr marL="19050" lvl="0" indent="0" algn="l" rtl="0">
              <a:lnSpc>
                <a:spcPct val="115000"/>
              </a:lnSpc>
              <a:spcBef>
                <a:spcPts val="0"/>
              </a:spcBef>
              <a:spcAft>
                <a:spcPts val="0"/>
              </a:spcAft>
              <a:buClr>
                <a:schemeClr val="dk1"/>
              </a:buClr>
              <a:buSzPts val="1800"/>
              <a:buNone/>
            </a:pPr>
            <a:r>
              <a:rPr lang="en-US" sz="1800" dirty="0">
                <a:solidFill>
                  <a:schemeClr val="tx1"/>
                </a:solidFill>
              </a:rPr>
              <a:t>Step 3: Using it outdoors with indirect sunlight requires resampling in order to increase resolution/detail. The fundamenta</a:t>
            </a:r>
            <a:r>
              <a:rPr lang="en-US" dirty="0">
                <a:solidFill>
                  <a:schemeClr val="tx1"/>
                </a:solidFill>
              </a:rPr>
              <a:t>l bounds on resolution of NLOS are full-width and half-max temporal resolution of the imaging system and scaled along the z (depth/distance) axis. So it’s dependent on hardware ability.</a:t>
            </a:r>
            <a:endParaRPr sz="1800"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272867"/>
            <a:ext cx="1749938" cy="287063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330" y="2623093"/>
            <a:ext cx="5687219" cy="1314633"/>
          </a:xfrm>
          <a:prstGeom prst="rect">
            <a:avLst/>
          </a:prstGeom>
        </p:spPr>
      </p:pic>
    </p:spTree>
    <p:extLst>
      <p:ext uri="{BB962C8B-B14F-4D97-AF65-F5344CB8AC3E}">
        <p14:creationId xmlns:p14="http://schemas.microsoft.com/office/powerpoint/2010/main" val="540351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pic>
        <p:nvPicPr>
          <p:cNvPr id="2" name="measurement_vi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6300" y="1268052"/>
            <a:ext cx="7391400" cy="3761148"/>
          </a:xfrm>
          <a:prstGeom prst="rect">
            <a:avLst/>
          </a:prstGeom>
        </p:spPr>
      </p:pic>
    </p:spTree>
    <p:extLst>
      <p:ext uri="{BB962C8B-B14F-4D97-AF65-F5344CB8AC3E}">
        <p14:creationId xmlns:p14="http://schemas.microsoft.com/office/powerpoint/2010/main" val="338292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How Does It Work?</a:t>
            </a:r>
            <a:endParaRPr dirty="0"/>
          </a:p>
        </p:txBody>
      </p:sp>
      <p:pic>
        <p:nvPicPr>
          <p:cNvPr id="5" name="cube_vi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44880" y="1268052"/>
            <a:ext cx="7254240" cy="3761148"/>
          </a:xfrm>
          <a:prstGeom prst="rect">
            <a:avLst/>
          </a:prstGeom>
        </p:spPr>
      </p:pic>
    </p:spTree>
    <p:extLst>
      <p:ext uri="{BB962C8B-B14F-4D97-AF65-F5344CB8AC3E}">
        <p14:creationId xmlns:p14="http://schemas.microsoft.com/office/powerpoint/2010/main" val="52694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What Is Confocal Non-Line-of-Sight Imaging?</a:t>
            </a:r>
            <a:endParaRPr dirty="0"/>
          </a:p>
        </p:txBody>
      </p:sp>
      <p:sp>
        <p:nvSpPr>
          <p:cNvPr id="79" name="Google Shape;79;p19"/>
          <p:cNvSpPr txBox="1">
            <a:spLocks noGrp="1"/>
          </p:cNvSpPr>
          <p:nvPr>
            <p:ph type="body" idx="1"/>
          </p:nvPr>
        </p:nvSpPr>
        <p:spPr>
          <a:xfrm>
            <a:off x="628650" y="1369219"/>
            <a:ext cx="5072903" cy="3263400"/>
          </a:xfrm>
          <a:prstGeom prst="rect">
            <a:avLst/>
          </a:prstGeom>
          <a:noFill/>
          <a:ln>
            <a:noFill/>
          </a:ln>
        </p:spPr>
        <p:txBody>
          <a:bodyPr spcFirstLastPara="1" wrap="square" lIns="91425" tIns="45700" rIns="91425" bIns="45700" anchor="t" anchorCtr="0">
            <a:normAutofit fontScale="92500"/>
          </a:bodyPr>
          <a:lstStyle/>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Confocal Non-Line-of-Sight (NLOS) is a method to view objects that are completely occluded.</a:t>
            </a:r>
            <a:endParaRPr lang="en-US" dirty="0">
              <a:solidFill>
                <a:schemeClr val="bg2"/>
              </a:solidFill>
            </a:endParaRP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Uses surrounding objects as diffuse reflectors in order to illuminate object.</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Reconstructs objects from multiply scattered light.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1553" y="1739153"/>
            <a:ext cx="3379694" cy="240926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Implementation &amp; Modifications</a:t>
            </a:r>
            <a:endParaRPr dirty="0"/>
          </a:p>
        </p:txBody>
      </p:sp>
      <p:sp>
        <p:nvSpPr>
          <p:cNvPr id="91" name="Google Shape;91;p21"/>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We implemented using both </a:t>
            </a:r>
            <a:r>
              <a:rPr lang="en-US" sz="1800" dirty="0" err="1">
                <a:solidFill>
                  <a:schemeClr val="bg2"/>
                </a:solidFill>
              </a:rPr>
              <a:t>Matlab</a:t>
            </a:r>
            <a:r>
              <a:rPr lang="en-US" sz="1800" dirty="0">
                <a:solidFill>
                  <a:schemeClr val="bg2"/>
                </a:solidFill>
              </a:rPr>
              <a:t> and Python/</a:t>
            </a:r>
            <a:r>
              <a:rPr lang="en-US" sz="1800" dirty="0" err="1">
                <a:solidFill>
                  <a:schemeClr val="bg2"/>
                </a:solidFill>
              </a:rPr>
              <a:t>NumPy</a:t>
            </a:r>
            <a:r>
              <a:rPr lang="en-US" sz="1800" dirty="0">
                <a:solidFill>
                  <a:schemeClr val="bg2"/>
                </a:solidFill>
              </a:rPr>
              <a:t> but our results for this and the report are from </a:t>
            </a:r>
            <a:r>
              <a:rPr lang="en-US" sz="1800" dirty="0" err="1">
                <a:solidFill>
                  <a:schemeClr val="bg2"/>
                </a:solidFill>
              </a:rPr>
              <a:t>Matlab</a:t>
            </a:r>
            <a:r>
              <a:rPr lang="en-US" sz="1800" dirty="0">
                <a:solidFill>
                  <a:schemeClr val="bg2"/>
                </a:solidFill>
              </a:rPr>
              <a:t>.</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Used base code and rewrote trying to improve complexity performance (cleaning up code) and resolution/feature/texture performance by adding pre and post processing Gaussian methods.</a:t>
            </a:r>
            <a:endParaRPr sz="1800" dirty="0">
              <a:solidFill>
                <a:schemeClr val="bg2"/>
              </a:solidFill>
            </a:endParaRPr>
          </a:p>
        </p:txBody>
      </p:sp>
    </p:spTree>
    <p:extLst>
      <p:ext uri="{BB962C8B-B14F-4D97-AF65-F5344CB8AC3E}">
        <p14:creationId xmlns:p14="http://schemas.microsoft.com/office/powerpoint/2010/main" val="3196427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Implementation &amp; Modifications</a:t>
            </a:r>
            <a:endParaRPr dirty="0"/>
          </a:p>
        </p:txBody>
      </p:sp>
      <p:sp>
        <p:nvSpPr>
          <p:cNvPr id="91" name="Google Shape;91;p21"/>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fontScale="85000" lnSpcReduction="10000"/>
          </a:bodyPr>
          <a:lstStyle/>
          <a:p>
            <a:pPr marL="171450" lvl="0" indent="-152400" algn="l" rtl="0">
              <a:lnSpc>
                <a:spcPct val="150000"/>
              </a:lnSpc>
              <a:spcBef>
                <a:spcPts val="0"/>
              </a:spcBef>
              <a:spcAft>
                <a:spcPts val="0"/>
              </a:spcAft>
              <a:buClr>
                <a:schemeClr val="dk1"/>
              </a:buClr>
              <a:buSzPts val="1800"/>
              <a:buChar char="●"/>
            </a:pPr>
            <a:r>
              <a:rPr lang="en-US" sz="1800" dirty="0">
                <a:solidFill>
                  <a:schemeClr val="bg2"/>
                </a:solidFill>
              </a:rPr>
              <a:t>We could modify this using Deep Learning methods in order to improve accuracy and resolution</a:t>
            </a:r>
            <a:r>
              <a:rPr lang="en-US" dirty="0">
                <a:solidFill>
                  <a:schemeClr val="bg2"/>
                </a:solidFill>
              </a:rPr>
              <a:t>.</a:t>
            </a:r>
          </a:p>
          <a:p>
            <a:pPr marL="171450" lvl="0" indent="-152400" algn="l" rtl="0">
              <a:lnSpc>
                <a:spcPct val="150000"/>
              </a:lnSpc>
              <a:spcBef>
                <a:spcPts val="0"/>
              </a:spcBef>
              <a:spcAft>
                <a:spcPts val="0"/>
              </a:spcAft>
              <a:buClr>
                <a:schemeClr val="dk1"/>
              </a:buClr>
              <a:buSzPts val="1800"/>
              <a:buChar char="●"/>
            </a:pPr>
            <a:r>
              <a:rPr lang="en-US" dirty="0">
                <a:solidFill>
                  <a:schemeClr val="bg2"/>
                </a:solidFill>
              </a:rPr>
              <a:t>Using a combination of Temporal Convolutional Networks (TCN) along with Generative Adversarial Networks (GAN) we should be able to reconstruct the occluded objects with better accuracy and higher, more realistic resolution and even maybe color. </a:t>
            </a:r>
          </a:p>
          <a:p>
            <a:pPr marL="171450" lvl="0" indent="-152400" algn="l" rtl="0">
              <a:lnSpc>
                <a:spcPct val="150000"/>
              </a:lnSpc>
              <a:spcBef>
                <a:spcPts val="0"/>
              </a:spcBef>
              <a:spcAft>
                <a:spcPts val="0"/>
              </a:spcAft>
              <a:buClr>
                <a:schemeClr val="dk1"/>
              </a:buClr>
              <a:buSzPts val="1800"/>
              <a:buChar char="●"/>
            </a:pPr>
            <a:r>
              <a:rPr lang="en-US" sz="1800" dirty="0">
                <a:solidFill>
                  <a:schemeClr val="bg2"/>
                </a:solidFill>
              </a:rPr>
              <a:t>It would also increase speed so it could be used in the real world as TCNs can easily do faster than real-time inference (350Hz for action recognition on videos).</a:t>
            </a:r>
          </a:p>
          <a:p>
            <a:pPr marL="171450" lvl="0" indent="-152400" algn="l" rtl="0">
              <a:lnSpc>
                <a:spcPct val="150000"/>
              </a:lnSpc>
              <a:spcBef>
                <a:spcPts val="0"/>
              </a:spcBef>
              <a:spcAft>
                <a:spcPts val="0"/>
              </a:spcAft>
              <a:buClr>
                <a:schemeClr val="dk1"/>
              </a:buClr>
              <a:buSzPts val="1800"/>
              <a:buChar char="●"/>
            </a:pPr>
            <a:r>
              <a:rPr lang="en-US" dirty="0">
                <a:solidFill>
                  <a:schemeClr val="bg2"/>
                </a:solidFill>
              </a:rPr>
              <a:t>This will have to be fully-supervised though and require an annotated ground truth, which isn’t easy to create.</a:t>
            </a:r>
            <a:endParaRPr lang="en-US" sz="1800" dirty="0">
              <a:solidFill>
                <a:schemeClr val="bg2"/>
              </a:solidFill>
            </a:endParaRPr>
          </a:p>
        </p:txBody>
      </p:sp>
    </p:spTree>
    <p:extLst>
      <p:ext uri="{BB962C8B-B14F-4D97-AF65-F5344CB8AC3E}">
        <p14:creationId xmlns:p14="http://schemas.microsoft.com/office/powerpoint/2010/main" val="3157432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Results: Indoors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86" y="1268052"/>
            <a:ext cx="8571428" cy="2857143"/>
          </a:xfrm>
          <a:prstGeom prst="rect">
            <a:avLst/>
          </a:prstGeom>
        </p:spPr>
      </p:pic>
    </p:spTree>
    <p:extLst>
      <p:ext uri="{BB962C8B-B14F-4D97-AF65-F5344CB8AC3E}">
        <p14:creationId xmlns:p14="http://schemas.microsoft.com/office/powerpoint/2010/main" val="4187179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Results: Outdoors</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86" y="1188898"/>
            <a:ext cx="8571428" cy="2857143"/>
          </a:xfrm>
          <a:prstGeom prst="rect">
            <a:avLst/>
          </a:prstGeom>
        </p:spPr>
      </p:pic>
    </p:spTree>
    <p:extLst>
      <p:ext uri="{BB962C8B-B14F-4D97-AF65-F5344CB8AC3E}">
        <p14:creationId xmlns:p14="http://schemas.microsoft.com/office/powerpoint/2010/main" val="3375828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Results: Diffuse </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6" y="1268052"/>
            <a:ext cx="8571428" cy="2857143"/>
          </a:xfrm>
          <a:prstGeom prst="rect">
            <a:avLst/>
          </a:prstGeom>
        </p:spPr>
      </p:pic>
    </p:spTree>
    <p:extLst>
      <p:ext uri="{BB962C8B-B14F-4D97-AF65-F5344CB8AC3E}">
        <p14:creationId xmlns:p14="http://schemas.microsoft.com/office/powerpoint/2010/main" val="686444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Results: Indoors Gaussian Pre Processing</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560" y="1433596"/>
            <a:ext cx="4291584" cy="32186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 y="1434739"/>
            <a:ext cx="4290060" cy="3217545"/>
          </a:xfrm>
          <a:prstGeom prst="rect">
            <a:avLst/>
          </a:prstGeom>
        </p:spPr>
      </p:pic>
    </p:spTree>
    <p:extLst>
      <p:ext uri="{BB962C8B-B14F-4D97-AF65-F5344CB8AC3E}">
        <p14:creationId xmlns:p14="http://schemas.microsoft.com/office/powerpoint/2010/main" val="2627114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Results: Indoors Gaussian Post Processing</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527095"/>
            <a:ext cx="4291584" cy="32186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416" y="1527095"/>
            <a:ext cx="4291584" cy="3218688"/>
          </a:xfrm>
          <a:prstGeom prst="rect">
            <a:avLst/>
          </a:prstGeom>
        </p:spPr>
      </p:pic>
    </p:spTree>
    <p:extLst>
      <p:ext uri="{BB962C8B-B14F-4D97-AF65-F5344CB8AC3E}">
        <p14:creationId xmlns:p14="http://schemas.microsoft.com/office/powerpoint/2010/main" val="2063249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Improve?</a:t>
            </a:r>
          </a:p>
        </p:txBody>
      </p:sp>
      <p:sp>
        <p:nvSpPr>
          <p:cNvPr id="3" name="Text Placeholder 2"/>
          <p:cNvSpPr>
            <a:spLocks noGrp="1"/>
          </p:cNvSpPr>
          <p:nvPr>
            <p:ph type="body" idx="1"/>
          </p:nvPr>
        </p:nvSpPr>
        <p:spPr/>
        <p:txBody>
          <a:bodyPr>
            <a:normAutofit fontScale="85000" lnSpcReduction="10000"/>
          </a:bodyPr>
          <a:lstStyle/>
          <a:p>
            <a:pPr marL="171450" lvl="0" indent="-152400">
              <a:lnSpc>
                <a:spcPct val="150000"/>
              </a:lnSpc>
              <a:spcBef>
                <a:spcPts val="0"/>
              </a:spcBef>
              <a:buClr>
                <a:schemeClr val="dk1"/>
              </a:buClr>
              <a:buSzPts val="1800"/>
            </a:pPr>
            <a:r>
              <a:rPr lang="en-US" dirty="0">
                <a:solidFill>
                  <a:schemeClr val="bg2"/>
                </a:solidFill>
              </a:rPr>
              <a:t>We could modify this using Deep Learning methods in order to improve accuracy and resolution.</a:t>
            </a:r>
          </a:p>
          <a:p>
            <a:pPr marL="171450" lvl="0" indent="-152400">
              <a:lnSpc>
                <a:spcPct val="150000"/>
              </a:lnSpc>
              <a:spcBef>
                <a:spcPts val="0"/>
              </a:spcBef>
              <a:buClr>
                <a:schemeClr val="dk1"/>
              </a:buClr>
              <a:buSzPts val="1800"/>
            </a:pPr>
            <a:r>
              <a:rPr lang="en-US" dirty="0">
                <a:solidFill>
                  <a:schemeClr val="bg2"/>
                </a:solidFill>
              </a:rPr>
              <a:t>Using a combination of Temporal Convolutional Networks (TCN) along with Generative Adversarial Networks (GAN) we should be able to reconstruct the occluded objects with better accuracy and higher, more realistic resolution and even maybe color. </a:t>
            </a:r>
          </a:p>
          <a:p>
            <a:pPr marL="171450" lvl="0" indent="-152400">
              <a:lnSpc>
                <a:spcPct val="150000"/>
              </a:lnSpc>
              <a:spcBef>
                <a:spcPts val="0"/>
              </a:spcBef>
              <a:buClr>
                <a:schemeClr val="dk1"/>
              </a:buClr>
              <a:buSzPts val="1800"/>
            </a:pPr>
            <a:r>
              <a:rPr lang="en-US" dirty="0">
                <a:solidFill>
                  <a:schemeClr val="bg2"/>
                </a:solidFill>
              </a:rPr>
              <a:t>It would also increase speed so it could be used in the real world as TCNs can easily do faster than real-time inference (350Hz for action recognition on videos).</a:t>
            </a:r>
          </a:p>
          <a:p>
            <a:pPr marL="171450" lvl="0" indent="-152400">
              <a:lnSpc>
                <a:spcPct val="150000"/>
              </a:lnSpc>
              <a:spcBef>
                <a:spcPts val="0"/>
              </a:spcBef>
              <a:buClr>
                <a:schemeClr val="dk1"/>
              </a:buClr>
              <a:buSzPts val="1800"/>
            </a:pPr>
            <a:r>
              <a:rPr lang="en-US" dirty="0">
                <a:solidFill>
                  <a:schemeClr val="bg2"/>
                </a:solidFill>
              </a:rPr>
              <a:t>This will have to be fully-supervised though and require an annotated ground truth, which isn’t easy to create.</a:t>
            </a:r>
          </a:p>
          <a:p>
            <a:endParaRPr lang="en-US" dirty="0"/>
          </a:p>
        </p:txBody>
      </p:sp>
    </p:spTree>
    <p:extLst>
      <p:ext uri="{BB962C8B-B14F-4D97-AF65-F5344CB8AC3E}">
        <p14:creationId xmlns:p14="http://schemas.microsoft.com/office/powerpoint/2010/main" val="1306021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References</a:t>
            </a:r>
            <a:endParaRPr dirty="0"/>
          </a:p>
        </p:txBody>
      </p:sp>
      <p:sp>
        <p:nvSpPr>
          <p:cNvPr id="91" name="Google Shape;91;p21"/>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fontScale="77500" lnSpcReduction="20000"/>
          </a:bodyPr>
          <a:lstStyle/>
          <a:p>
            <a:pPr marL="171450" lvl="0" indent="-152400">
              <a:lnSpc>
                <a:spcPct val="200000"/>
              </a:lnSpc>
              <a:spcBef>
                <a:spcPts val="0"/>
              </a:spcBef>
              <a:buClr>
                <a:schemeClr val="dk1"/>
              </a:buClr>
              <a:buSzPts val="1800"/>
            </a:pPr>
            <a:r>
              <a:rPr lang="en-US" dirty="0">
                <a:solidFill>
                  <a:schemeClr val="bg2"/>
                </a:solidFill>
              </a:rPr>
              <a:t>Original Nature Paper: </a:t>
            </a:r>
            <a:r>
              <a:rPr lang="en-US" dirty="0">
                <a:solidFill>
                  <a:schemeClr val="bg2"/>
                </a:solidFill>
                <a:hlinkClick r:id="rId3"/>
              </a:rPr>
              <a:t>https://www.nature.com/articles/nature25489/</a:t>
            </a:r>
            <a:endParaRPr lang="en-US" dirty="0">
              <a:solidFill>
                <a:schemeClr val="bg2"/>
              </a:solidFill>
            </a:endParaRPr>
          </a:p>
          <a:p>
            <a:pPr marL="171450" lvl="0" indent="-152400">
              <a:lnSpc>
                <a:spcPct val="200000"/>
              </a:lnSpc>
              <a:spcBef>
                <a:spcPts val="0"/>
              </a:spcBef>
              <a:buClr>
                <a:schemeClr val="dk1"/>
              </a:buClr>
              <a:buSzPts val="1800"/>
            </a:pPr>
            <a:r>
              <a:rPr lang="en-US" sz="1800" dirty="0">
                <a:solidFill>
                  <a:schemeClr val="bg2"/>
                </a:solidFill>
              </a:rPr>
              <a:t>Supplementary Information</a:t>
            </a:r>
            <a:r>
              <a:rPr lang="en-US" dirty="0">
                <a:solidFill>
                  <a:schemeClr val="bg2"/>
                </a:solidFill>
              </a:rPr>
              <a:t>: </a:t>
            </a:r>
            <a:r>
              <a:rPr lang="en-US" dirty="0">
                <a:solidFill>
                  <a:schemeClr val="bg2"/>
                </a:solidFill>
                <a:hlinkClick r:id="rId4"/>
              </a:rPr>
              <a:t>https://static-content.springer.com/esm/art%3A10.1038%2Fnature25489/MediaObjects/41586_2018_BFnature25489_MOESM1_ESM.pdf</a:t>
            </a:r>
            <a:endParaRPr lang="en-US" dirty="0">
              <a:solidFill>
                <a:schemeClr val="bg2"/>
              </a:solidFill>
            </a:endParaRPr>
          </a:p>
          <a:p>
            <a:pPr marL="171450" lvl="0" indent="-152400">
              <a:lnSpc>
                <a:spcPct val="200000"/>
              </a:lnSpc>
              <a:spcBef>
                <a:spcPts val="0"/>
              </a:spcBef>
              <a:buClr>
                <a:schemeClr val="dk1"/>
              </a:buClr>
              <a:buSzPts val="1800"/>
            </a:pPr>
            <a:r>
              <a:rPr lang="en-US" sz="1800" dirty="0">
                <a:solidFill>
                  <a:schemeClr val="bg2"/>
                </a:solidFill>
              </a:rPr>
              <a:t> </a:t>
            </a:r>
            <a:r>
              <a:rPr lang="en-US" dirty="0">
                <a:solidFill>
                  <a:schemeClr val="bg2"/>
                </a:solidFill>
              </a:rPr>
              <a:t>Code and data: </a:t>
            </a:r>
            <a:r>
              <a:rPr lang="en-US" dirty="0">
                <a:solidFill>
                  <a:schemeClr val="bg2"/>
                </a:solidFill>
                <a:hlinkClick r:id="rId5"/>
              </a:rPr>
              <a:t>https://static-content.springer.com/esm/art%3A10.1038%2Fnature25489/MediaObjects/41586_2018_BFnature25489_MOESM2_ESM.zip</a:t>
            </a:r>
            <a:endParaRPr lang="en-US" dirty="0">
              <a:solidFill>
                <a:schemeClr val="bg2"/>
              </a:solidFill>
            </a:endParaRPr>
          </a:p>
          <a:p>
            <a:pPr marL="171450" lvl="0" indent="-152400">
              <a:lnSpc>
                <a:spcPct val="200000"/>
              </a:lnSpc>
              <a:spcBef>
                <a:spcPts val="0"/>
              </a:spcBef>
              <a:buClr>
                <a:schemeClr val="dk1"/>
              </a:buClr>
              <a:buSzPts val="1800"/>
            </a:pPr>
            <a:r>
              <a:rPr lang="en-US" dirty="0">
                <a:solidFill>
                  <a:schemeClr val="bg2"/>
                </a:solidFill>
              </a:rPr>
              <a:t>Our code GitHub: </a:t>
            </a:r>
            <a:r>
              <a:rPr lang="en-US" dirty="0">
                <a:solidFill>
                  <a:schemeClr val="bg2"/>
                </a:solidFill>
                <a:hlinkClick r:id="rId6"/>
              </a:rPr>
              <a:t>https://github.com/sawyermade/comp_img_final_project</a:t>
            </a:r>
            <a:endParaRPr lang="en-US" dirty="0">
              <a:solidFill>
                <a:schemeClr val="bg2"/>
              </a:solidFill>
            </a:endParaRPr>
          </a:p>
          <a:p>
            <a:pPr marL="171450" lvl="0" indent="-152400">
              <a:lnSpc>
                <a:spcPct val="200000"/>
              </a:lnSpc>
              <a:spcBef>
                <a:spcPts val="0"/>
              </a:spcBef>
              <a:buClr>
                <a:schemeClr val="dk1"/>
              </a:buClr>
              <a:buSzPts val="1800"/>
            </a:pPr>
            <a:endParaRPr lang="en-US" dirty="0">
              <a:solidFill>
                <a:schemeClr val="bg2"/>
              </a:solidFill>
            </a:endParaRPr>
          </a:p>
          <a:p>
            <a:pPr marL="171450" lvl="0" indent="-152400">
              <a:lnSpc>
                <a:spcPct val="200000"/>
              </a:lnSpc>
              <a:spcBef>
                <a:spcPts val="0"/>
              </a:spcBef>
              <a:buClr>
                <a:schemeClr val="dk1"/>
              </a:buClr>
              <a:buSzPts val="1800"/>
            </a:pPr>
            <a:endParaRPr sz="1800" dirty="0">
              <a:solidFill>
                <a:schemeClr val="bg2"/>
              </a:solidFill>
            </a:endParaRPr>
          </a:p>
        </p:txBody>
      </p:sp>
    </p:spTree>
    <p:extLst>
      <p:ext uri="{BB962C8B-B14F-4D97-AF65-F5344CB8AC3E}">
        <p14:creationId xmlns:p14="http://schemas.microsoft.com/office/powerpoint/2010/main" val="692161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3"/>
          <p:cNvSpPr txBox="1"/>
          <p:nvPr/>
        </p:nvSpPr>
        <p:spPr>
          <a:xfrm>
            <a:off x="1676100" y="1893150"/>
            <a:ext cx="5791800" cy="13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rPr>
              <a:t>Questions?</a:t>
            </a:r>
            <a:endParaRPr sz="72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There are many uses for viewing and tracking objects fully occluded. </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Reduction on complexity along with reduced memory requirements.</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Deals with extremely weak signal of multiply scattered light better than existing reconstruction algorithms.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Works in the outdoors under indirect sunlight.</a:t>
            </a:r>
            <a:endParaRPr sz="1800" dirty="0">
              <a:solidFill>
                <a:schemeClr val="bg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lnSpcReduction="10000"/>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Practical Applications:</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Robotic Vision Systems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Remote Sensing Vision and Recognition Systems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Autonomous Vehicles Vision and Detection Systems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Medical Imaging </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Tracking Objects in Vision Systems</a:t>
            </a:r>
          </a:p>
          <a:p>
            <a:pPr marL="171450" lvl="0" indent="-152400" algn="l" rtl="0">
              <a:lnSpc>
                <a:spcPct val="200000"/>
              </a:lnSpc>
              <a:spcBef>
                <a:spcPts val="0"/>
              </a:spcBef>
              <a:spcAft>
                <a:spcPts val="0"/>
              </a:spcAft>
              <a:buClr>
                <a:schemeClr val="dk1"/>
              </a:buClr>
              <a:buSzPts val="1800"/>
              <a:buChar char="●"/>
            </a:pPr>
            <a:endParaRPr lang="en-US" sz="1800" dirty="0">
              <a:solidFill>
                <a:schemeClr val="bg2"/>
              </a:solidFill>
            </a:endParaRP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3109409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Robotic Vision System:</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Can locate and identify objects which are fully occluded.</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Allows for a much more robust human-assistive robotics vision system.</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Real-world applications require this in order to acquire human-level accuracy for similar scenarios in robotic assistance.</a:t>
            </a: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2844630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100277"/>
            <a:ext cx="7886700" cy="916782"/>
          </a:xfrm>
          <a:prstGeom prst="rect">
            <a:avLst/>
          </a:prstGeom>
          <a:noFill/>
          <a:ln>
            <a:noFill/>
          </a:ln>
        </p:spPr>
        <p:txBody>
          <a:bodyPr spcFirstLastPara="1" wrap="square" lIns="91425" tIns="45700" rIns="91425" bIns="45700" anchor="t" anchorCtr="0">
            <a:normAutofit fontScale="77500" lnSpcReduction="20000"/>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Robotic Vision System: Wheelchair Mounted Robotic Arm (WMRA) for human-assistive robotics. </a:t>
            </a:r>
          </a:p>
          <a:p>
            <a:pPr marL="19050" lvl="0" indent="0" algn="l" rtl="0">
              <a:lnSpc>
                <a:spcPct val="200000"/>
              </a:lnSpc>
              <a:spcBef>
                <a:spcPts val="0"/>
              </a:spcBef>
              <a:spcAft>
                <a:spcPts val="0"/>
              </a:spcAft>
              <a:buClr>
                <a:schemeClr val="dk1"/>
              </a:buClr>
              <a:buSzPts val="1800"/>
              <a:buNone/>
            </a:pPr>
            <a:r>
              <a:rPr lang="en-US" dirty="0">
                <a:solidFill>
                  <a:schemeClr val="tx1"/>
                </a:solidFill>
              </a:rPr>
              <a:t>Mr. T pities the fool who can’t reconstruct fully occluded objects </a:t>
            </a:r>
            <a:r>
              <a:rPr lang="en-US" dirty="0">
                <a:solidFill>
                  <a:schemeClr val="tx1"/>
                </a:solidFill>
                <a:sym typeface="Wingdings" panose="05000000000000000000" pitchFamily="2" charset="2"/>
              </a:rPr>
              <a:t></a:t>
            </a:r>
            <a:endParaRPr lang="en-US" sz="1800" dirty="0">
              <a:solidFill>
                <a:schemeClr val="tx1"/>
              </a:solidFill>
            </a:endParaRP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400" y="2017059"/>
            <a:ext cx="5755199" cy="2634704"/>
          </a:xfrm>
          <a:prstGeom prst="rect">
            <a:avLst/>
          </a:prstGeom>
        </p:spPr>
      </p:pic>
    </p:spTree>
    <p:extLst>
      <p:ext uri="{BB962C8B-B14F-4D97-AF65-F5344CB8AC3E}">
        <p14:creationId xmlns:p14="http://schemas.microsoft.com/office/powerpoint/2010/main" val="3592793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Remote Sensing:</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Allow recognition of different types of vehicles.</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Allow you to identify buildings from top-down view.</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Differentiate between what the buildings actually are from top-down view.</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Reconstruct semi-occluded objects over a temporal window?</a:t>
            </a:r>
            <a:endParaRPr lang="en-US" sz="1800" dirty="0">
              <a:solidFill>
                <a:schemeClr val="bg2"/>
              </a:solidFill>
            </a:endParaRP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3907341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100277"/>
            <a:ext cx="7886700" cy="916782"/>
          </a:xfrm>
          <a:prstGeom prst="rect">
            <a:avLst/>
          </a:prstGeom>
          <a:noFill/>
          <a:ln>
            <a:noFill/>
          </a:ln>
        </p:spPr>
        <p:txBody>
          <a:bodyPr spcFirstLastPara="1" wrap="square" lIns="91425" tIns="45700" rIns="91425" bIns="45700" anchor="t" anchorCtr="0">
            <a:normAutofit/>
          </a:bodyPr>
          <a:lstStyle/>
          <a:p>
            <a:pPr marL="19050" lvl="0" indent="0" algn="l" rtl="0">
              <a:lnSpc>
                <a:spcPct val="200000"/>
              </a:lnSpc>
              <a:spcBef>
                <a:spcPts val="0"/>
              </a:spcBef>
              <a:spcAft>
                <a:spcPts val="0"/>
              </a:spcAft>
              <a:buClr>
                <a:schemeClr val="dk1"/>
              </a:buClr>
              <a:buSzPts val="1800"/>
              <a:buNone/>
            </a:pPr>
            <a:r>
              <a:rPr lang="en-US" sz="1800" dirty="0">
                <a:solidFill>
                  <a:schemeClr val="tx1"/>
                </a:solidFill>
              </a:rPr>
              <a:t>Remote Sensing: Identifying buildings from top-view satellite images.</a:t>
            </a: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792976"/>
            <a:ext cx="3634740" cy="26875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792976"/>
            <a:ext cx="3474720" cy="2758440"/>
          </a:xfrm>
          <a:prstGeom prst="rect">
            <a:avLst/>
          </a:prstGeom>
        </p:spPr>
      </p:pic>
    </p:spTree>
    <p:extLst>
      <p:ext uri="{BB962C8B-B14F-4D97-AF65-F5344CB8AC3E}">
        <p14:creationId xmlns:p14="http://schemas.microsoft.com/office/powerpoint/2010/main" val="3662705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575352"/>
            <a:ext cx="7886700" cy="69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747"/>
              </a:buClr>
              <a:buSzPts val="3000"/>
              <a:buFont typeface="Arial"/>
              <a:buNone/>
            </a:pPr>
            <a:r>
              <a:rPr lang="en" dirty="0"/>
              <a:t>Why Should We Care &amp; What It’s Good For?</a:t>
            </a:r>
            <a:endParaRPr dirty="0"/>
          </a:p>
        </p:txBody>
      </p:sp>
      <p:sp>
        <p:nvSpPr>
          <p:cNvPr id="85" name="Google Shape;85;p2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lnSpcReduction="10000"/>
          </a:bodyPr>
          <a:lstStyle/>
          <a:p>
            <a:pPr marL="19050" lvl="0" indent="0">
              <a:lnSpc>
                <a:spcPct val="200000"/>
              </a:lnSpc>
              <a:spcBef>
                <a:spcPts val="0"/>
              </a:spcBef>
              <a:buClr>
                <a:schemeClr val="dk1"/>
              </a:buClr>
              <a:buSzPts val="1800"/>
              <a:buNone/>
            </a:pPr>
            <a:r>
              <a:rPr lang="en-US" dirty="0">
                <a:solidFill>
                  <a:schemeClr val="tx1"/>
                </a:solidFill>
              </a:rPr>
              <a:t>Autonomous Vehicles :</a:t>
            </a:r>
            <a:endParaRPr lang="en-US" sz="1800" dirty="0">
              <a:solidFill>
                <a:schemeClr val="tx1"/>
              </a:solidFill>
            </a:endParaRP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Allows you to image vehicles in front of you that are fully occluded.</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Allows you to image vehicles behind you that are fully occluded.</a:t>
            </a:r>
          </a:p>
          <a:p>
            <a:pPr marL="171450" lvl="0" indent="-152400" algn="l" rtl="0">
              <a:lnSpc>
                <a:spcPct val="200000"/>
              </a:lnSpc>
              <a:spcBef>
                <a:spcPts val="0"/>
              </a:spcBef>
              <a:spcAft>
                <a:spcPts val="0"/>
              </a:spcAft>
              <a:buClr>
                <a:schemeClr val="dk1"/>
              </a:buClr>
              <a:buSzPts val="1800"/>
              <a:buChar char="●"/>
            </a:pPr>
            <a:r>
              <a:rPr lang="en-US" dirty="0">
                <a:solidFill>
                  <a:schemeClr val="bg2"/>
                </a:solidFill>
              </a:rPr>
              <a:t>Can see occluded pedestrians to prevent accidents.</a:t>
            </a:r>
          </a:p>
          <a:p>
            <a:pPr marL="171450" lvl="0" indent="-152400" algn="l" rtl="0">
              <a:lnSpc>
                <a:spcPct val="200000"/>
              </a:lnSpc>
              <a:spcBef>
                <a:spcPts val="0"/>
              </a:spcBef>
              <a:spcAft>
                <a:spcPts val="0"/>
              </a:spcAft>
              <a:buClr>
                <a:schemeClr val="dk1"/>
              </a:buClr>
              <a:buSzPts val="1800"/>
              <a:buChar char="●"/>
            </a:pPr>
            <a:r>
              <a:rPr lang="en-US" sz="1800" dirty="0">
                <a:solidFill>
                  <a:schemeClr val="bg2"/>
                </a:solidFill>
              </a:rPr>
              <a:t>Gives better overall awareness to the autonomous driving system allowing for a safer and more robust autonomous driving system.</a:t>
            </a:r>
          </a:p>
          <a:p>
            <a:pPr marL="171450" lvl="0" indent="-152400" algn="l" rtl="0">
              <a:lnSpc>
                <a:spcPct val="200000"/>
              </a:lnSpc>
              <a:spcBef>
                <a:spcPts val="0"/>
              </a:spcBef>
              <a:spcAft>
                <a:spcPts val="0"/>
              </a:spcAft>
              <a:buClr>
                <a:schemeClr val="dk1"/>
              </a:buClr>
              <a:buSzPts val="1800"/>
              <a:buChar char="●"/>
            </a:pPr>
            <a:endParaRPr sz="1800" dirty="0">
              <a:solidFill>
                <a:schemeClr val="bg2"/>
              </a:solidFill>
            </a:endParaRPr>
          </a:p>
        </p:txBody>
      </p:sp>
    </p:spTree>
    <p:extLst>
      <p:ext uri="{BB962C8B-B14F-4D97-AF65-F5344CB8AC3E}">
        <p14:creationId xmlns:p14="http://schemas.microsoft.com/office/powerpoint/2010/main" val="415347232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TotalTime>
  <Words>1086</Words>
  <Application>Microsoft Macintosh PowerPoint</Application>
  <PresentationFormat>On-screen Show (16:9)</PresentationFormat>
  <Paragraphs>88</Paragraphs>
  <Slides>29</Slides>
  <Notes>28</Notes>
  <HiddenSlides>0</HiddenSlides>
  <MMClips>2</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29</vt:i4>
      </vt:variant>
    </vt:vector>
  </HeadingPairs>
  <TitlesOfParts>
    <vt:vector size="31" baseType="lpstr">
      <vt:lpstr>Arial</vt:lpstr>
      <vt:lpstr>Simple Light</vt:lpstr>
      <vt:lpstr>Confocal Non-Line-of-Sight Imaging Group 2</vt:lpstr>
      <vt:lpstr>What Is Confocal Non-Line-of-Sight Imaging?</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Why Should We Care &amp; What It’s Good For?</vt:lpstr>
      <vt:lpstr>Imaging System Setup</vt:lpstr>
      <vt:lpstr>Imaging System Setup</vt:lpstr>
      <vt:lpstr>How Does It Work?</vt:lpstr>
      <vt:lpstr>How Does It Work?</vt:lpstr>
      <vt:lpstr>How Does It Work?</vt:lpstr>
      <vt:lpstr>How Does It Work?</vt:lpstr>
      <vt:lpstr>How Does It Work?</vt:lpstr>
      <vt:lpstr>How Does It Work?</vt:lpstr>
      <vt:lpstr>Implementation &amp; Modifications</vt:lpstr>
      <vt:lpstr>Implementation &amp; Modifications</vt:lpstr>
      <vt:lpstr>Results: Indoors</vt:lpstr>
      <vt:lpstr>Results: Outdoors</vt:lpstr>
      <vt:lpstr>Results: Diffuse </vt:lpstr>
      <vt:lpstr>Results: Indoors Gaussian Pre Processing</vt:lpstr>
      <vt:lpstr>Results: Indoors Gaussian Post Processing</vt:lpstr>
      <vt:lpstr>How To Improve?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Confocal Non-Line-of-Sight Imaging Group 2</dc:title>
  <cp:lastModifiedBy>Morera, Hunter</cp:lastModifiedBy>
  <cp:revision>35</cp:revision>
  <dcterms:modified xsi:type="dcterms:W3CDTF">2021-04-28T18:57:39Z</dcterms:modified>
</cp:coreProperties>
</file>